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424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0"/>
            <a:ext cx="530352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406640" cy="6858000"/>
          </a:xfrm>
          <a:prstGeom prst="rect">
            <a:avLst/>
          </a:prstGeom>
          <a:solidFill>
            <a:srgbClr val="094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77240" y="640080"/>
            <a:ext cx="341985" cy="341985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10" b="1">
                <a:solidFill>
                  <a:srgbClr val="0D5C63"/>
                </a:solidFill>
                <a:latin typeface="Microsoft YaHei"/>
                <a:ea typeface="Microsoft YaHei"/>
              </a:rPr>
              <a:t>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7241" y="658368"/>
            <a:ext cx="2194560" cy="3419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75" b="1">
                <a:solidFill>
                  <a:srgbClr val="FFFFFF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331720"/>
            <a:ext cx="6217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A838"/>
                </a:solidFill>
                <a:latin typeface="Microsoft YaHei"/>
                <a:ea typeface="Microsoft YaHei"/>
              </a:rPr>
              <a:t>2026-10  ·  产品介绍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743200"/>
            <a:ext cx="63093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中国汽车出海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海外经销网络数字化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600" b="0">
                <a:solidFill>
                  <a:srgbClr val="D6E4E4"/>
                </a:solidFill>
                <a:latin typeface="Microsoft YaHei"/>
                <a:ea typeface="Microsoft YaHei"/>
              </a:rPr>
              <a:t>一台车，一本账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989320"/>
            <a:ext cx="6217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000" b="0">
                <a:solidFill>
                  <a:srgbClr val="A9C2C2"/>
                </a:solidFill>
                <a:latin typeface="Microsoft YaHei"/>
                <a:ea typeface="Microsoft YaHei"/>
              </a:rPr>
              <a:t>上海思扬信息科技有限公司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000" b="0">
                <a:solidFill>
                  <a:srgbClr val="A9C2C2"/>
                </a:solidFill>
                <a:latin typeface="Microsoft YaHei"/>
                <a:ea typeface="Microsoft YaHei"/>
              </a:rPr>
              <a:t>eficien.com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2 / 23</a:t>
            </a:r>
          </a:p>
        </p:txBody>
      </p:sp>
      <p:pic>
        <p:nvPicPr>
          <p:cNvPr id="4" name="Picture 3" descr="highw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我们是谁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把出海这条链算清楚的人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跨境进口贸易，到海外本地 4S 的销售和售后——我们做的是把它们压到同一条线上，一台车一个账。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不是再卖一套进销存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9992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要的是整条链能对上、能算清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主线一套，国家进包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9136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开新市场不用重做系统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材料能带走核对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48280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PPT、功能清单、白皮书一页取齐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3 / 23</a:t>
            </a:r>
          </a:p>
        </p:txBody>
      </p:sp>
      <p:pic>
        <p:nvPicPr>
          <p:cNvPr id="4" name="Picture 3" descr="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先说难处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同一台车，三套成本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采购表一套、报关单一套、门店台账又一套。月底对账还在等邮件。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总部看的是上个月的表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9992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门店报数靠表格，两边对不上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单证散在各人邮箱里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9136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缺一张证，车就卡在港口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汇率一动，毛利全要重算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48280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税费摊不到 VIN，报价跟着飘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54681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3949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系统各管一段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1" y="57424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采购、物流、门店，VIN 对不上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4 / 23</a:t>
            </a:r>
          </a:p>
        </p:txBody>
      </p:sp>
      <p:pic>
        <p:nvPicPr>
          <p:cNvPr id="4" name="Picture 3" descr="showro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新车出海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做海外经销，大家卡在哪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四件事，几乎每家都碰到。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卖了多少、每台赚多少，总部和门店对不上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配置一多，各店报价字段就不一样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清关税费摊不到那一台车，交期说不准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54681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53949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渠道下单、改单、对账还在微信群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5 / 23</a:t>
            </a:r>
          </a:p>
        </p:txBody>
      </p:sp>
      <p:pic>
        <p:nvPicPr>
          <p:cNvPr id="4" name="Picture 3" descr="dealershi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二手车门店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国内门店，三个最常见的坑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194767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3271" y="1874519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承诺交车日写在微信里，按揭上牌一整备就拖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86207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3271" y="278892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收车价、整备费、资金占用散在 Excel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77647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70332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车交了提成发了，退回来账对不上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我们的判断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用 VIN 把数据归到一台车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缺的不是又一个系统，是一个抓手。采购到售后，都往这一台车上挂。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6 / 23</a:t>
            </a:r>
          </a:p>
        </p:txBody>
      </p:sp>
      <p:sp>
        <p:nvSpPr>
          <p:cNvPr id="7" name="Oval 6"/>
          <p:cNvSpPr/>
          <p:nvPr/>
        </p:nvSpPr>
        <p:spPr>
          <a:xfrm>
            <a:off x="3758184" y="2286000"/>
            <a:ext cx="4663440" cy="3657600"/>
          </a:xfrm>
          <a:prstGeom prst="ellipse">
            <a:avLst/>
          </a:prstGeom>
          <a:noFill/>
          <a:ln w="19050">
            <a:solidFill>
              <a:srgbClr val="C5D5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312664" y="3611880"/>
            <a:ext cx="1554480" cy="1005840"/>
          </a:xfrm>
          <a:prstGeom prst="ellipse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VIN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49824" y="2167128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49824" y="2167128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49824" y="2258568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采购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24901" y="2662597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24901" y="2662597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24901" y="2754037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发运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4" y="3858768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101584" y="3858768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1584" y="3950207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清关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24901" y="5054938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324901" y="5054938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24901" y="5146378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税费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49824" y="5550407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449824" y="5550407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49824" y="5641847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仓储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574746" y="5054938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3574746" y="5054938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74746" y="5146378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销售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798064" y="3858768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2798064" y="3858768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798064" y="3950207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交付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74746" y="2662597"/>
            <a:ext cx="1280160" cy="51206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3574746" y="2662597"/>
            <a:ext cx="1280160" cy="51206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D5C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4746" y="2754037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0D5C63"/>
                </a:solidFill>
                <a:latin typeface="Microsoft YaHei"/>
                <a:ea typeface="Microsoft YaHei"/>
              </a:rPr>
              <a:t>售后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主线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从订购到售后，结构不换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国家差异进区域包。缺证尽量在发运前暴露。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7 / 23</a:t>
            </a:r>
          </a:p>
        </p:txBody>
      </p:sp>
      <p:sp>
        <p:nvSpPr>
          <p:cNvPr id="7" name="Chevron 6"/>
          <p:cNvSpPr/>
          <p:nvPr/>
        </p:nvSpPr>
        <p:spPr>
          <a:xfrm>
            <a:off x="1034643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订购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4643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集团下单</a:t>
            </a:r>
          </a:p>
        </p:txBody>
      </p:sp>
      <p:sp>
        <p:nvSpPr>
          <p:cNvPr id="9" name="Chevron 8"/>
          <p:cNvSpPr/>
          <p:nvPr/>
        </p:nvSpPr>
        <p:spPr>
          <a:xfrm>
            <a:off x="3073755" y="237744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发运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73755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订舱装柜</a:t>
            </a:r>
          </a:p>
        </p:txBody>
      </p:sp>
      <p:sp>
        <p:nvSpPr>
          <p:cNvPr id="11" name="Chevron 10"/>
          <p:cNvSpPr/>
          <p:nvPr/>
        </p:nvSpPr>
        <p:spPr>
          <a:xfrm>
            <a:off x="5112867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清关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12867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单证齐套</a:t>
            </a:r>
          </a:p>
        </p:txBody>
      </p:sp>
      <p:sp>
        <p:nvSpPr>
          <p:cNvPr id="13" name="Chevron 12"/>
          <p:cNvSpPr/>
          <p:nvPr/>
        </p:nvSpPr>
        <p:spPr>
          <a:xfrm>
            <a:off x="7151979" y="237744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税费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1979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摊到 VIN</a:t>
            </a:r>
          </a:p>
        </p:txBody>
      </p:sp>
      <p:sp>
        <p:nvSpPr>
          <p:cNvPr id="15" name="Chevron 14"/>
          <p:cNvSpPr/>
          <p:nvPr/>
        </p:nvSpPr>
        <p:spPr>
          <a:xfrm>
            <a:off x="9191091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PDI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91091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交付前检</a:t>
            </a:r>
          </a:p>
        </p:txBody>
      </p:sp>
      <p:sp>
        <p:nvSpPr>
          <p:cNvPr id="17" name="Chevron 16"/>
          <p:cNvSpPr/>
          <p:nvPr/>
        </p:nvSpPr>
        <p:spPr>
          <a:xfrm>
            <a:off x="2054199" y="452628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海外仓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4199" y="562356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入库调拨</a:t>
            </a:r>
          </a:p>
        </p:txBody>
      </p:sp>
      <p:sp>
        <p:nvSpPr>
          <p:cNvPr id="19" name="Chevron 18"/>
          <p:cNvSpPr/>
          <p:nvPr/>
        </p:nvSpPr>
        <p:spPr>
          <a:xfrm>
            <a:off x="4093311" y="452628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销售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93311" y="562356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零售批发</a:t>
            </a:r>
          </a:p>
        </p:txBody>
      </p:sp>
      <p:sp>
        <p:nvSpPr>
          <p:cNvPr id="21" name="Chevron 20"/>
          <p:cNvSpPr/>
          <p:nvPr/>
        </p:nvSpPr>
        <p:spPr>
          <a:xfrm>
            <a:off x="6132423" y="452628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交付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32423" y="562356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交车上牌</a:t>
            </a:r>
          </a:p>
        </p:txBody>
      </p:sp>
      <p:sp>
        <p:nvSpPr>
          <p:cNvPr id="23" name="Chevron 22"/>
          <p:cNvSpPr/>
          <p:nvPr/>
        </p:nvSpPr>
        <p:spPr>
          <a:xfrm>
            <a:off x="8171535" y="452628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售后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1535" y="562356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工单索赔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8 / 23</a:t>
            </a:r>
          </a:p>
        </p:txBody>
      </p:sp>
      <p:pic>
        <p:nvPicPr>
          <p:cNvPr id="4" name="Picture 3" descr="n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海辕·车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海外新车经销网络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交期分三层记，成本按 VIN 摊，渠道自己下单对账。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交期三层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9992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承诺 / 预计 / 实际，逾期能下钻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单车成本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9136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多币种摊到 VIN，换国家换包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退车闭环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48280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受理→审核→执行→结案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54681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3949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五端 + 16 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1" y="57424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工作台到官网，界面可切语言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交期怎么记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三层口径，才说得清准不准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混在一起谈交期，永远扯不清是谁的责任。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9 /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148840"/>
            <a:ext cx="10637215" cy="804672"/>
          </a:xfrm>
          <a:prstGeom prst="roundRect">
            <a:avLst>
              <a:gd name="adj" fmla="val 20000"/>
            </a:avLst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258568"/>
            <a:ext cx="99971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承诺交期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587752"/>
            <a:ext cx="99971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F1F1"/>
                </a:solidFill>
                <a:latin typeface="Microsoft YaHei"/>
                <a:ea typeface="Microsoft YaHei"/>
              </a:rPr>
              <a:t>对客户和渠道说出去的日子，改要留痕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33271" y="3108960"/>
            <a:ext cx="10134295" cy="80467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53312" y="3218688"/>
            <a:ext cx="9494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预计交期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3547872"/>
            <a:ext cx="9494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F1F1"/>
                </a:solidFill>
                <a:latin typeface="Microsoft YaHei"/>
                <a:ea typeface="Microsoft YaHei"/>
              </a:rPr>
              <a:t>随发运、清关、PDI 滚动刷新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9304" y="4069080"/>
            <a:ext cx="9631375" cy="804672"/>
          </a:xfrm>
          <a:prstGeom prst="roundRect">
            <a:avLst>
              <a:gd name="adj" fmla="val 20000"/>
            </a:avLst>
          </a:prstGeom>
          <a:solidFill>
            <a:srgbClr val="2A7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09344" y="4178808"/>
            <a:ext cx="899129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实际交期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9344" y="4507992"/>
            <a:ext cx="899129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F1F1"/>
                </a:solidFill>
                <a:latin typeface="Microsoft YaHei"/>
                <a:ea typeface="Microsoft YaHei"/>
              </a:rPr>
              <a:t>交车写入，用来算 OTD 准时率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45336" y="5029200"/>
            <a:ext cx="9128455" cy="804672"/>
          </a:xfrm>
          <a:prstGeom prst="roundRect">
            <a:avLst>
              <a:gd name="adj" fmla="val 20000"/>
            </a:avLst>
          </a:prstGeom>
          <a:solidFill>
            <a:srgbClr val="E8A8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65376" y="5138928"/>
            <a:ext cx="84883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1A1F2E"/>
                </a:solidFill>
                <a:latin typeface="Microsoft YaHei"/>
                <a:ea typeface="Microsoft YaHei"/>
              </a:rPr>
              <a:t>逾期下钻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65376" y="5468112"/>
            <a:ext cx="84883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延误原因必填，大屏点到订单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谁在用哪一端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同一套数据，五个入口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不是五个系统。谁看什么，按角色分。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10 /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148840"/>
            <a:ext cx="10637215" cy="502920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240280"/>
            <a:ext cx="106372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同一套 VIN 主数据 · 按角色分权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971800"/>
            <a:ext cx="1995769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1455084" y="3291840"/>
            <a:ext cx="640080" cy="640080"/>
          </a:xfrm>
          <a:prstGeom prst="ellipse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4114800"/>
            <a:ext cx="1776313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工作台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4709160"/>
            <a:ext cx="1776313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采购、单证、仓、销售、售后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37601" y="2971800"/>
            <a:ext cx="1995769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3615446" y="3291840"/>
            <a:ext cx="640080" cy="640080"/>
          </a:xfrm>
          <a:prstGeom prst="ellipse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7329" y="4114800"/>
            <a:ext cx="1776313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渠道门户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7329" y="4709160"/>
            <a:ext cx="1776313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下单、改单、对账、返利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97962" y="2971800"/>
            <a:ext cx="1995769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5775807" y="3291840"/>
            <a:ext cx="640080" cy="640080"/>
          </a:xfrm>
          <a:prstGeom prst="ellipse">
            <a:avLst/>
          </a:prstGeom>
          <a:solidFill>
            <a:srgbClr val="E8A8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7690" y="4114800"/>
            <a:ext cx="1776313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手机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7690" y="4709160"/>
            <a:ext cx="1776313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在途、交车、现场工单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58324" y="2971800"/>
            <a:ext cx="1995769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7936169" y="3291840"/>
            <a:ext cx="640080" cy="640080"/>
          </a:xfrm>
          <a:prstGeom prst="ellipse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68052" y="4114800"/>
            <a:ext cx="1776313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大屏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68052" y="4709160"/>
            <a:ext cx="1776313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多国汇总，点进去看单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418685" y="2971800"/>
            <a:ext cx="1995769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10096530" y="3291840"/>
            <a:ext cx="640080" cy="640080"/>
          </a:xfrm>
          <a:prstGeom prst="ellipse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8413" y="4114800"/>
            <a:ext cx="1776313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官网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8413" y="4709160"/>
            <a:ext cx="1776313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车型、留资，线索进门店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打开看看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海外新车 DMS 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独立租户，演示数据，随便改。密码 Demo@123。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11 / 23</a:t>
            </a:r>
          </a:p>
        </p:txBody>
      </p:sp>
      <p:pic>
        <p:nvPicPr>
          <p:cNvPr id="7" name="Picture 6" descr="off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2148840"/>
            <a:ext cx="3931920" cy="24688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77240" y="2148840"/>
            <a:ext cx="658368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286000"/>
            <a:ext cx="1645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介绍页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587752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0D5C63"/>
                </a:solidFill>
                <a:latin typeface="Microsoft YaHei"/>
                <a:ea typeface="Microsoft YaHei"/>
              </a:rPr>
              <a:t>p.zerocod.cn/wai-car/index.php?r=%2Fintro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54680"/>
            <a:ext cx="658368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291840"/>
            <a:ext cx="1645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工作台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593592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0D5C63"/>
                </a:solidFill>
                <a:latin typeface="Microsoft YaHei"/>
                <a:ea typeface="Microsoft YaHei"/>
              </a:rPr>
              <a:t>p.zerocod.cn/wai-car/  · 点角色进入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658368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05840" y="4297680"/>
            <a:ext cx="1645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渠道门户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599432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0D5C63"/>
                </a:solidFill>
                <a:latin typeface="Microsoft YaHei"/>
                <a:ea typeface="Microsoft YaHei"/>
              </a:rPr>
              <a:t>p.zerocod.cn/wai-car/index.php?r=%2Fportal%2Flogin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12 / 23</a:t>
            </a:r>
          </a:p>
        </p:txBody>
      </p:sp>
      <p:pic>
        <p:nvPicPr>
          <p:cNvPr id="4" name="Picture 3" descr="worksh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海辕二手车 · 国内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门店里那三件事，系统里默认就有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交车日管得住，单车赚多少算得清，退了也能走流程。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交期一条线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9992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承诺日 → 倒计时 → 逾期 → 原因 → 下钻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单车毛利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9136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收购+整备+费用+资金占用；销售看不到底价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逆向四阶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48280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受理→审核→执行→结案，提成冲回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54681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3949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权证拦截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1" y="57424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查封、抵押未解，销售过户直接拦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退车怎么走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四步走完，账和车一起回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车交了、提成发了也能走流程，不是靠人情账。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13 / 23</a:t>
            </a:r>
          </a:p>
        </p:txBody>
      </p:sp>
      <p:sp>
        <p:nvSpPr>
          <p:cNvPr id="7" name="Chevron 6"/>
          <p:cNvSpPr/>
          <p:nvPr/>
        </p:nvSpPr>
        <p:spPr>
          <a:xfrm>
            <a:off x="2054199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受理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4199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关联原单</a:t>
            </a:r>
          </a:p>
        </p:txBody>
      </p:sp>
      <p:sp>
        <p:nvSpPr>
          <p:cNvPr id="9" name="Chevron 8"/>
          <p:cNvSpPr/>
          <p:nvPr/>
        </p:nvSpPr>
        <p:spPr>
          <a:xfrm>
            <a:off x="4093311" y="237744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审核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3311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权证与账款</a:t>
            </a:r>
          </a:p>
        </p:txBody>
      </p:sp>
      <p:sp>
        <p:nvSpPr>
          <p:cNvPr id="11" name="Chevron 10"/>
          <p:cNvSpPr/>
          <p:nvPr/>
        </p:nvSpPr>
        <p:spPr>
          <a:xfrm>
            <a:off x="6132423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执行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2423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回库与冲回</a:t>
            </a:r>
          </a:p>
        </p:txBody>
      </p:sp>
      <p:sp>
        <p:nvSpPr>
          <p:cNvPr id="13" name="Chevron 12"/>
          <p:cNvSpPr/>
          <p:nvPr/>
        </p:nvSpPr>
        <p:spPr>
          <a:xfrm>
            <a:off x="8171535" y="237744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结案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1535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账车人一致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打开看看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二手车门店演示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15 模块、147 功能点，可按店型裁。密码 Demo@123。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14 / 23</a:t>
            </a:r>
          </a:p>
        </p:txBody>
      </p:sp>
      <p:pic>
        <p:nvPicPr>
          <p:cNvPr id="7" name="Picture 6" descr="dealershi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2148840"/>
            <a:ext cx="3931920" cy="24688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77240" y="2148840"/>
            <a:ext cx="658368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286000"/>
            <a:ext cx="1645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介绍页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587752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0D5C63"/>
                </a:solidFill>
                <a:latin typeface="Microsoft YaHei"/>
                <a:ea typeface="Microsoft YaHei"/>
              </a:rPr>
              <a:t>p.zerocod.cn/car-guoershou/intro/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54680"/>
            <a:ext cx="658368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291840"/>
            <a:ext cx="1645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登录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593592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0D5C63"/>
                </a:solidFill>
                <a:latin typeface="Microsoft YaHei"/>
                <a:ea typeface="Microsoft YaHei"/>
              </a:rPr>
              <a:t>p.zerocod.cn/car-guoershou/index.php?r=%2Flogin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658368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05840" y="4297680"/>
            <a:ext cx="1645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怎么进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599432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0D5C63"/>
                </a:solidFill>
                <a:latin typeface="Microsoft YaHei"/>
                <a:ea typeface="Microsoft YaHei"/>
              </a:rPr>
              <a:t>点角色卡一键进入；可按您店里真单走一遍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产品矩阵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15 条产品线，按业务环节切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不按客户规模切。可以从一条线开始，后面再加。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15 /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011680"/>
            <a:ext cx="2010399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77240" y="2011680"/>
            <a:ext cx="2010399" cy="43891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201039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交易与贸易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2606040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" y="2843784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整车出口经销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3172968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410712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二手车出口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" y="3739896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" y="3977639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车源集采与采购平台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5256" y="4306824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5256" y="4544568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汽车出口贸易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33943" y="2011680"/>
            <a:ext cx="2010399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2933943" y="2011680"/>
            <a:ext cx="2010399" cy="43891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33943" y="2103120"/>
            <a:ext cx="201039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物流与交付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61959" y="2606040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61959" y="2843784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跨境运力与在途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61959" y="3172968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61959" y="3410712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海外仓与保税监管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61959" y="3739896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61959" y="3977639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PDI 与交付中心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90647" y="2011680"/>
            <a:ext cx="2010399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090647" y="2011680"/>
            <a:ext cx="2010399" cy="43891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90647" y="2103120"/>
            <a:ext cx="201039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合规与金融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8663" y="2606040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18663" y="2843784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出口合规与单证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8663" y="3172968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8663" y="3410712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出口金融与结汇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247351" y="2011680"/>
            <a:ext cx="2010399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7247351" y="2011680"/>
            <a:ext cx="2010399" cy="43891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47351" y="2103120"/>
            <a:ext cx="201039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渠道与零售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75367" y="2606040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75367" y="2843784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海外 4S 与展厅零售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75367" y="3172968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75367" y="3410712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海外品牌官网与获客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75367" y="3739896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海辕·联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75367" y="3977639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车联网与车队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404055" y="2011680"/>
            <a:ext cx="2010399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9404055" y="2011680"/>
            <a:ext cx="2010399" cy="43891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404055" y="2103120"/>
            <a:ext cx="201039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售后与服务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32071" y="2606040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海辕·修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32071" y="2843784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售后维修与保修索赔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32071" y="3172968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海辕·配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32071" y="3410712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汽配与备件供应链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32071" y="3739896"/>
            <a:ext cx="175436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A1F2E"/>
                </a:solidFill>
                <a:latin typeface="Microsoft YaHei"/>
                <a:ea typeface="Microsoft YaHei"/>
              </a:rPr>
              <a:t>海辕·电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32071" y="3977639"/>
            <a:ext cx="17543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50" b="0">
                <a:solidFill>
                  <a:srgbClr val="5C6478"/>
                </a:solidFill>
                <a:latin typeface="Microsoft YaHei"/>
                <a:ea typeface="Microsoft YaHei"/>
              </a:rPr>
              <a:t>新能源三电与充电服务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底下那一层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核管数据，屏管看数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新产品线接能力，不重建主数据。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16 /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148840"/>
            <a:ext cx="10637215" cy="804672"/>
          </a:xfrm>
          <a:prstGeom prst="roundRect">
            <a:avLst>
              <a:gd name="adj" fmla="val 20000"/>
            </a:avLst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258568"/>
            <a:ext cx="99971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海辕·核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587752"/>
            <a:ext cx="99971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F1F1"/>
                </a:solidFill>
                <a:latin typeface="Microsoft YaHei"/>
                <a:ea typeface="Microsoft YaHei"/>
              </a:rPr>
              <a:t>VIN、单车成本、多币种、区域包、五端、API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33271" y="3108960"/>
            <a:ext cx="10134295" cy="804672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53312" y="3218688"/>
            <a:ext cx="9494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海辕·屏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3547872"/>
            <a:ext cx="94942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F1F1"/>
                </a:solidFill>
                <a:latin typeface="Microsoft YaHei"/>
                <a:ea typeface="Microsoft YaHei"/>
              </a:rPr>
              <a:t>跨线汇总、多法人多国家、大屏下钻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9304" y="4069080"/>
            <a:ext cx="9631375" cy="804672"/>
          </a:xfrm>
          <a:prstGeom prst="roundRect">
            <a:avLst>
              <a:gd name="adj" fmla="val 20000"/>
            </a:avLst>
          </a:prstGeom>
          <a:solidFill>
            <a:srgbClr val="2A7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09344" y="4178808"/>
            <a:ext cx="899129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权限审计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9344" y="4507992"/>
            <a:ext cx="899129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E8F1F1"/>
                </a:solidFill>
                <a:latin typeface="Microsoft YaHei"/>
                <a:ea typeface="Microsoft YaHei"/>
              </a:rPr>
              <a:t>谁看哪个国家、哪条线、哪张单，留日志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换国家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主流程不动，差异放进包里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17 个包（核心 + 16 国）。没校验过的不进生产。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17 /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3520440"/>
            <a:ext cx="3200400" cy="1188720"/>
          </a:xfrm>
          <a:prstGeom prst="roundRect">
            <a:avLst>
              <a:gd name="adj" fmla="val 20000"/>
            </a:avLst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80560" y="37033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核心包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0" y="4160520"/>
            <a:ext cx="3200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D6E4E4"/>
                </a:solidFill>
                <a:latin typeface="Microsoft YaHei"/>
                <a:ea typeface="Microsoft YaHei"/>
              </a:rPr>
              <a:t>主流程 · 共用规则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331720"/>
            <a:ext cx="2926080" cy="13716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960120" y="2560320"/>
            <a:ext cx="2560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0D5C63"/>
                </a:solidFill>
                <a:latin typeface="Microsoft YaHei"/>
                <a:ea typeface="Microsoft YaHei"/>
              </a:rPr>
              <a:t>东南亚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97180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菲 / 越 / 泰 / 印尼 / 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03920" y="2331720"/>
            <a:ext cx="2926080" cy="13716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0" y="2560320"/>
            <a:ext cx="2560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0D5C63"/>
                </a:solidFill>
                <a:latin typeface="Microsoft YaHei"/>
                <a:ea typeface="Microsoft YaHei"/>
              </a:rPr>
              <a:t>拉美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97180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巴西 / 墨 / 智 / 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5166360"/>
            <a:ext cx="2926080" cy="13716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60120" y="5394960"/>
            <a:ext cx="2560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0D5C63"/>
                </a:solidFill>
                <a:latin typeface="Microsoft YaHei"/>
                <a:ea typeface="Microsoft YaHei"/>
              </a:rPr>
              <a:t>中东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80644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阿联酋 / 沙特 / 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03920" y="5166360"/>
            <a:ext cx="2926080" cy="13716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686800" y="5394960"/>
            <a:ext cx="2560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0D5C63"/>
                </a:solidFill>
                <a:latin typeface="Microsoft YaHei"/>
                <a:ea typeface="Microsoft YaHei"/>
              </a:rPr>
              <a:t>中亚 · 非洲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0" y="580644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哈 / 乌 / 南非 / 尼日利亚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18 / 23</a:t>
            </a:r>
          </a:p>
        </p:txBody>
      </p:sp>
      <p:pic>
        <p:nvPicPr>
          <p:cNvPr id="4" name="Picture 3" descr="c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能带走的材料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下载中心一页取齐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带版本和更新日期，转发、打印、进投标文件都行。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本 PPT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9992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讲链路、产品和怎么上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功能清单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9136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Excel / CSV，和站上同源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17 册白皮书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48280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总纲 + 各国分册，带出处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54681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3949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入口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1" y="57424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eficien.com/downloads.html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规模感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这些是能核对的数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不讲服务过多少家。讲边界和材料。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19 /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148840"/>
            <a:ext cx="5218023" cy="15544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777240" y="2148840"/>
            <a:ext cx="109728" cy="15544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42316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0D5C63"/>
                </a:solidFill>
                <a:latin typeface="Microsoft YaHei"/>
                <a:ea typeface="Microsoft YaHei"/>
              </a:rPr>
              <a:t>15 条产品线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01752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5 个业务群，已实现；可单线起步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2148840"/>
            <a:ext cx="5218023" cy="15544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196431" y="2148840"/>
            <a:ext cx="109728" cy="155448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16471" y="242316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0D5C63"/>
                </a:solidFill>
                <a:latin typeface="Microsoft YaHei"/>
                <a:ea typeface="Microsoft YaHei"/>
              </a:rPr>
              <a:t>17 个区域包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6471" y="301752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覆盖东南亚、拉美、中东、中亚、非洲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886200"/>
            <a:ext cx="5218023" cy="15544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77240" y="3886200"/>
            <a:ext cx="109728" cy="15544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16052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0D5C63"/>
                </a:solidFill>
                <a:latin typeface="Microsoft YaHei"/>
                <a:ea typeface="Microsoft YaHei"/>
              </a:rPr>
              <a:t>370 品牌 · 9786 车系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475488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年款配置三万余条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6431" y="3886200"/>
            <a:ext cx="5218023" cy="15544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6E4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196431" y="3886200"/>
            <a:ext cx="109728" cy="155448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6471" y="416052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0D5C63"/>
                </a:solidFill>
                <a:latin typeface="Microsoft YaHei"/>
                <a:ea typeface="Microsoft YaHei"/>
              </a:rPr>
              <a:t>852 篇洞察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6471" y="4754880"/>
            <a:ext cx="471510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政策税务合规仓储售后，可搜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怎么上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先跑通最痛的那一段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不必一次上全。通了再扩。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20 / 23</a:t>
            </a:r>
          </a:p>
        </p:txBody>
      </p:sp>
      <p:sp>
        <p:nvSpPr>
          <p:cNvPr id="7" name="Chevron 6"/>
          <p:cNvSpPr/>
          <p:nvPr/>
        </p:nvSpPr>
        <p:spPr>
          <a:xfrm>
            <a:off x="2054199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聊半小时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4199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市场与痛点</a:t>
            </a:r>
          </a:p>
        </p:txBody>
      </p:sp>
      <p:sp>
        <p:nvSpPr>
          <p:cNvPr id="9" name="Chevron 8"/>
          <p:cNvSpPr/>
          <p:nvPr/>
        </p:nvSpPr>
        <p:spPr>
          <a:xfrm>
            <a:off x="4093311" y="237744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选线选包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3311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新车或二手</a:t>
            </a:r>
          </a:p>
        </p:txBody>
      </p:sp>
      <p:sp>
        <p:nvSpPr>
          <p:cNvPr id="11" name="Chevron 10"/>
          <p:cNvSpPr/>
          <p:nvPr/>
        </p:nvSpPr>
        <p:spPr>
          <a:xfrm>
            <a:off x="6132423" y="2377440"/>
            <a:ext cx="1965960" cy="960120"/>
          </a:xfrm>
          <a:prstGeom prst="chevron">
            <a:avLst/>
          </a:prstGeom>
          <a:solidFill>
            <a:srgbClr val="0D5C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按需开端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2423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五端任选</a:t>
            </a:r>
          </a:p>
        </p:txBody>
      </p:sp>
      <p:sp>
        <p:nvSpPr>
          <p:cNvPr id="13" name="Chevron 12"/>
          <p:cNvSpPr/>
          <p:nvPr/>
        </p:nvSpPr>
        <p:spPr>
          <a:xfrm>
            <a:off x="8171535" y="2377440"/>
            <a:ext cx="1965960" cy="960120"/>
          </a:xfrm>
          <a:prstGeom prst="chevron">
            <a:avLst/>
          </a:prstGeom>
          <a:solidFill>
            <a:srgbClr val="094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256032" tIns="164592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再往外扩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1535" y="3474720"/>
            <a:ext cx="1965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底座跟着走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21 / 23</a:t>
            </a:r>
          </a:p>
        </p:txBody>
      </p:sp>
      <p:pic>
        <p:nvPicPr>
          <p:cNvPr id="4" name="Picture 3" descr="off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822960"/>
            <a:ext cx="4160520" cy="5212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60" y="822960"/>
            <a:ext cx="4160520" cy="5212080"/>
          </a:xfrm>
          <a:prstGeom prst="rect">
            <a:avLst/>
          </a:prstGeom>
          <a:noFill/>
          <a:ln w="12700">
            <a:solidFill>
              <a:srgbClr val="E6E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57200"/>
            <a:ext cx="6400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怎么计价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82296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1">
                <a:solidFill>
                  <a:srgbClr val="1A1F2E"/>
                </a:solidFill>
                <a:latin typeface="Microsoft YaHei"/>
                <a:ea typeface="Microsoft YaHei"/>
              </a:rPr>
              <a:t>按产品线分档，不按台数抽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309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5C6478"/>
                </a:solidFill>
                <a:latin typeface="Microsoft YaHei"/>
                <a:ea typeface="Microsoft YaHei"/>
              </a:rPr>
              <a:t>出口利润本来就薄。抽流水，系统成本会跟着规模失控。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24912"/>
            <a:ext cx="73152" cy="50292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26517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单线起步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9992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1 线 + 1 包，约 4–8 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393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35661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多线协同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9136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3–5 线共用 VIN，约 6–12 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5537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44805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集团统管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48280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多法人多国家，权限按架构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5468112"/>
            <a:ext cx="73152" cy="502920"/>
          </a:xfrm>
          <a:prstGeom prst="rect">
            <a:avLst/>
          </a:prstGeom>
          <a:solidFill>
            <a:srgbClr val="0D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39496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A1F2E"/>
                </a:solidFill>
                <a:latin typeface="Microsoft YaHei"/>
                <a:ea typeface="Microsoft YaHei"/>
              </a:rPr>
              <a:t>报价分项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1" y="5742432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5C6478"/>
                </a:solidFill>
                <a:latin typeface="Microsoft YaHei"/>
                <a:ea typeface="Microsoft YaHei"/>
              </a:rPr>
              <a:t>软件、包、实施、运维分开写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38912"/>
            <a:ext cx="106372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0D5C63"/>
                </a:solidFill>
                <a:latin typeface="Microsoft YaHei"/>
                <a:ea typeface="Microsoft YaHei"/>
              </a:rPr>
              <a:t>联系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749808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1">
                <a:solidFill>
                  <a:srgbClr val="1A1F2E"/>
                </a:solidFill>
                <a:latin typeface="Microsoft YaHei"/>
                <a:ea typeface="Microsoft YaHei"/>
              </a:rPr>
              <a:t>上海思扬信息科技有限公司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400" b="0">
                <a:solidFill>
                  <a:srgbClr val="5C6478"/>
                </a:solidFill>
                <a:latin typeface="Microsoft YaHei"/>
                <a:ea typeface="Microsoft YaHei"/>
              </a:rPr>
              <a:t>算数·海辕由上海思扬信息科技有限公司（算数科技）出品。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446520"/>
            <a:ext cx="749807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6446520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8A8880"/>
                </a:solidFill>
                <a:latin typeface="Microsoft YaHei"/>
                <a:ea typeface="Microsoft YaHei"/>
              </a:rPr>
              <a:t>22 / 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官网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8840" y="2148840"/>
            <a:ext cx="5943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1A1F2E"/>
                </a:solidFill>
                <a:latin typeface="Microsoft YaHei"/>
                <a:ea typeface="Microsoft YaHei"/>
              </a:rPr>
              <a:t>eficien.com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83464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电话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2834640"/>
            <a:ext cx="5943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1A1F2E"/>
                </a:solidFill>
                <a:latin typeface="Microsoft YaHei"/>
                <a:ea typeface="Microsoft YaHei"/>
              </a:rPr>
              <a:t>18016313342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52044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邮箱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8840" y="3520440"/>
            <a:ext cx="5943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1A1F2E"/>
                </a:solidFill>
                <a:latin typeface="Microsoft YaHei"/>
                <a:ea typeface="Microsoft YaHei"/>
              </a:rPr>
              <a:t>cooper@micount.cn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420624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下一步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8840" y="4206240"/>
            <a:ext cx="5943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1A1F2E"/>
                </a:solidFill>
                <a:latin typeface="Microsoft YaHei"/>
                <a:ea typeface="Microsoft YaHei"/>
              </a:rPr>
              <a:t>说一下目标市场和最卡的一环，我们先帮您理一遍</a:t>
            </a:r>
          </a:p>
        </p:txBody>
      </p:sp>
      <p:pic>
        <p:nvPicPr>
          <p:cNvPr id="15" name="Picture 14" descr="12-商务联系企微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055" y="2148840"/>
            <a:ext cx="1554480" cy="154517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854135" y="393192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A1F2E"/>
                </a:solidFill>
                <a:latin typeface="Microsoft YaHei"/>
                <a:ea typeface="Microsoft YaHei"/>
              </a:rPr>
              <a:t>企业微信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4135" y="429768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sz="1100" b="0">
                <a:solidFill>
                  <a:srgbClr val="5C6478"/>
                </a:solidFill>
                <a:latin typeface="Microsoft YaHei"/>
                <a:ea typeface="Microsoft YaHei"/>
              </a:rPr>
              <a:t>要改一版您的市场，直接说。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424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77240" y="640080"/>
            <a:ext cx="341985" cy="341985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10" b="1">
                <a:solidFill>
                  <a:srgbClr val="0D5C63"/>
                </a:solidFill>
                <a:latin typeface="Microsoft YaHei"/>
                <a:ea typeface="Microsoft YaHei"/>
              </a:rPr>
              <a:t>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7241" y="658368"/>
            <a:ext cx="2194560" cy="3419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75" b="1">
                <a:solidFill>
                  <a:srgbClr val="FFFFFF"/>
                </a:solidFill>
                <a:latin typeface="Microsoft YaHei"/>
                <a:ea typeface="Microsoft YaHei"/>
              </a:rPr>
              <a:t>算数·海辕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51760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</a:rPr>
              <a:t>一台车，一本账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84048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600" b="0">
                <a:solidFill>
                  <a:srgbClr val="D6E4E4"/>
                </a:solidFill>
                <a:latin typeface="Microsoft YaHei"/>
                <a:ea typeface="Microsoft YaHei"/>
              </a:rPr>
              <a:t>eficien.com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94360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0">
                <a:solidFill>
                  <a:srgbClr val="A9C2C2"/>
                </a:solidFill>
                <a:latin typeface="Microsoft YaHei"/>
                <a:ea typeface="Microsoft YaHei"/>
              </a:rPr>
              <a:t>18016313342    eficien.com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算数·海辕 产品与服务介绍（2026-10 版）</dc:title>
  <dc:subject>中国汽车出海 · 海外经销网络数字化 · 全案头解决</dc:subject>
  <dc:creator>上海思扬信息科技有限公司 · 算数科技</dc:creator>
  <cp:keywords/>
  <dc:description>由 https://eficien.com/downloads.html 提供下载；内容生成自 js/product-lines.js。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